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Roboto"/>
      <p:regular r:id="rId28"/>
      <p:bold r:id="rId29"/>
      <p:italic r:id="rId30"/>
      <p:boldItalic r:id="rId31"/>
    </p:embeddedFont>
    <p:embeddedFont>
      <p:font typeface="Roboto Mon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6.xml"/><Relationship Id="rId33" Type="http://schemas.openxmlformats.org/officeDocument/2006/relationships/font" Target="fonts/RobotoMono-bold.fntdata"/><Relationship Id="rId10" Type="http://schemas.openxmlformats.org/officeDocument/2006/relationships/slide" Target="slides/slide5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8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imer-rosy-five.vercel.app/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b71b7c8136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b71b7c8136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b7f0f5e444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b7f0f5e444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b71b7c8136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b71b7c8136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2"/>
              </a:rPr>
              <a:t>https://timer-rosy-five.vercel.app/</a:t>
            </a:r>
            <a:r>
              <a:rPr lang="en" sz="1400">
                <a:solidFill>
                  <a:schemeClr val="dk1"/>
                </a:solidFill>
              </a:rPr>
              <a:t> 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b7f0f5e44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b7f0f5e44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Part 3: The Inclusive Web (40 Minutes)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Topic: Alt-Text, ARIA, and Accessibility Basics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Images:</a:t>
            </a:r>
            <a:r>
              <a:rPr lang="en">
                <a:solidFill>
                  <a:schemeClr val="dk1"/>
                </a:solidFill>
              </a:rPr>
              <a:t> Writing effective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lang="en">
                <a:solidFill>
                  <a:schemeClr val="dk1"/>
                </a:solidFill>
              </a:rPr>
              <a:t> text (describing the </a:t>
            </a:r>
            <a:r>
              <a:rPr i="1" lang="en">
                <a:solidFill>
                  <a:schemeClr val="dk1"/>
                </a:solidFill>
              </a:rPr>
              <a:t>intent</a:t>
            </a:r>
            <a:r>
              <a:rPr lang="en">
                <a:solidFill>
                  <a:schemeClr val="dk1"/>
                </a:solidFill>
              </a:rPr>
              <a:t>, not just the pixels).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ARIA Basics:</a:t>
            </a:r>
            <a:r>
              <a:rPr lang="en">
                <a:solidFill>
                  <a:schemeClr val="dk1"/>
                </a:solidFill>
              </a:rPr>
              <a:t> Introduction to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aria-label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role</a:t>
            </a:r>
            <a:r>
              <a:rPr lang="en">
                <a:solidFill>
                  <a:schemeClr val="dk1"/>
                </a:solidFill>
              </a:rPr>
              <a:t> attributes for when HTML tags aren't enough.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Contrast &amp; Focus:</a:t>
            </a:r>
            <a:r>
              <a:rPr lang="en">
                <a:solidFill>
                  <a:schemeClr val="dk1"/>
                </a:solidFill>
              </a:rPr>
              <a:t> A brief look at keyboard navigation (can you use your site with just the "Tab" key?).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b7f0f5e444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b7f0f5e44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b7f0f5e44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b7f0f5e44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b7f0f5e44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b7f0f5e44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b7f0f5e444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b7f0f5e44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 the </a:t>
            </a:r>
            <a:r>
              <a:rPr b="1" lang="en">
                <a:solidFill>
                  <a:schemeClr val="dk1"/>
                </a:solidFill>
              </a:rPr>
              <a:t>Professional Capacity</a:t>
            </a:r>
            <a:r>
              <a:rPr lang="en">
                <a:solidFill>
                  <a:schemeClr val="dk1"/>
                </a:solidFill>
              </a:rPr>
              <a:t> section of their evaluation, following these standards is what separates a "student" from a "professional developer."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b7f0f5e444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b7f0f5e44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b76f9b2ea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b76f9b2ea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The Solution they must commit: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Add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alt="Headshot of [Student Name]"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Add a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&lt;label for="name"&gt;</a:t>
            </a:r>
            <a:r>
              <a:rPr lang="en">
                <a:solidFill>
                  <a:schemeClr val="dk1"/>
                </a:solidFill>
              </a:rPr>
              <a:t> and link it to the input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id="name"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>
                <a:solidFill>
                  <a:schemeClr val="dk1"/>
                </a:solidFill>
              </a:rPr>
              <a:t>Change the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&lt;div&gt;</a:t>
            </a:r>
            <a:r>
              <a:rPr lang="en">
                <a:solidFill>
                  <a:schemeClr val="dk1"/>
                </a:solidFill>
              </a:rPr>
              <a:t> to a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&lt;button&gt;</a:t>
            </a:r>
            <a:r>
              <a:rPr lang="en">
                <a:solidFill>
                  <a:schemeClr val="dk1"/>
                </a:solidFill>
              </a:rPr>
              <a:t> and fix the color contrast.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76f9b2ea5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76f9b2ea5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The Problem:</a:t>
            </a:r>
            <a:r>
              <a:rPr lang="en">
                <a:solidFill>
                  <a:schemeClr val="dk1"/>
                </a:solidFill>
              </a:rPr>
              <a:t> Why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&lt;div&gt;</a:t>
            </a:r>
            <a:r>
              <a:rPr lang="en">
                <a:solidFill>
                  <a:schemeClr val="dk1"/>
                </a:solidFill>
              </a:rPr>
              <a:t> is a "meaningless" box and why it harms SEO and Screen Readers.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The Solution:</a:t>
            </a:r>
            <a:r>
              <a:rPr lang="en">
                <a:solidFill>
                  <a:schemeClr val="dk1"/>
                </a:solidFill>
              </a:rPr>
              <a:t> The "Big Six" Semantic Tags (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&lt;header&gt;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&lt;nav&gt;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&lt;main&gt;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&lt;article&gt;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&lt;section&gt;</a:t>
            </a:r>
            <a:r>
              <a:rPr lang="en">
                <a:solidFill>
                  <a:schemeClr val="dk1"/>
                </a:solidFill>
              </a:rPr>
              <a:t>,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&lt;footer&gt;</a:t>
            </a:r>
            <a:r>
              <a:rPr lang="en">
                <a:solidFill>
                  <a:schemeClr val="dk1"/>
                </a:solidFill>
              </a:rPr>
              <a:t>).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Visual Structure:</a:t>
            </a:r>
            <a:r>
              <a:rPr lang="en">
                <a:solidFill>
                  <a:schemeClr val="dk1"/>
                </a:solidFill>
              </a:rPr>
              <a:t> Mapping a modern website layout (like a blog or news site) to these tags.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Group Activity (10m):</a:t>
            </a:r>
            <a:r>
              <a:rPr lang="en">
                <a:solidFill>
                  <a:schemeClr val="dk1"/>
                </a:solidFill>
              </a:rPr>
              <a:t> Open a popular website (like BBC or CNN) and have students "inspect" it to see if they can spot semantic tags in the wild.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b7f0f5e44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b7f0f5e44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b7a9e751a5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b7a9e751a5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b76f9b2ea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b76f9b2ea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"Today we moved from making things 'visible' to making them 'meaningful.' A hobbyist builds a site that looks good on their own screen; a professional builds a site that works for a blind user, a keyboard-only user, and a search engine bot. When you go into your lab now, don't just ask 'Does this work?'—ask 'Is this accessible?'"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b71b7c813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b71b7c813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b71b7c8136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b71b7c8136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b71b7c813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b71b7c813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b71b7c8136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b71b7c8136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 a popular website (like BBC or CNN) and have students "inspect" it to see if they can spot semantic tags in the wild.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b71b7c8136_1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b71b7c8136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b71b7c8136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b71b7c8136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b7f0f5e444_0_1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b7f0f5e444_0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slide" Target="/ppt/slides/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w3schools.com/html/html5_semantic_elements.asp" TargetMode="External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www.w3schools.com/html/html_forms.asp" TargetMode="External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90525" y="1124650"/>
            <a:ext cx="6329400" cy="162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Development Foundations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950450" y="4316871"/>
            <a:ext cx="62760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HTML5 Essentials &amp; Accessibility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63" y="207330"/>
            <a:ext cx="2200275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/>
        </p:nvSpPr>
        <p:spPr>
          <a:xfrm>
            <a:off x="460950" y="3362143"/>
            <a:ext cx="1628100" cy="16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9600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" name="Google Shape;89;p13"/>
          <p:cNvCxnSpPr/>
          <p:nvPr/>
        </p:nvCxnSpPr>
        <p:spPr>
          <a:xfrm>
            <a:off x="0" y="4640158"/>
            <a:ext cx="8250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Input Types &amp; Validation</a:t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311700" y="1229875"/>
            <a:ext cx="4493700" cy="29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Use correct input types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Helps users enter correct data</a:t>
            </a:r>
            <a:endParaRPr sz="14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&lt;textarea&gt;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multi-line messages</a:t>
            </a:r>
            <a:endParaRPr sz="17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Validation checks input automatically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"Standard" Set: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email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Triggers the "@" key on mobile.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tel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Triggers the number pad.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number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Adds up/down arrows.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date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Opens a native calendar picker.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range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Creates a slider.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3875" y="501680"/>
            <a:ext cx="4220700" cy="90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Forms Demo</a:t>
            </a:r>
            <a:endParaRPr/>
          </a:p>
        </p:txBody>
      </p:sp>
      <p:sp>
        <p:nvSpPr>
          <p:cNvPr id="158" name="Google Shape;158;p2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Let’s Build a Sign-Up form</a:t>
            </a: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400" y="1976650"/>
            <a:ext cx="2152650" cy="1447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Google Shape;16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523" y="-151227"/>
            <a:ext cx="8168951" cy="544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4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The Inclusive Web</a:t>
            </a:r>
            <a:endParaRPr/>
          </a:p>
        </p:txBody>
      </p:sp>
      <p:sp>
        <p:nvSpPr>
          <p:cNvPr id="171" name="Google Shape;171;p2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Alt-Text, ARIA, and Accessibility Basics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4513" y="439325"/>
            <a:ext cx="7634976" cy="426485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 txBox="1"/>
          <p:nvPr/>
        </p:nvSpPr>
        <p:spPr>
          <a:xfrm>
            <a:off x="55046" y="4868246"/>
            <a:ext cx="51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Source: ChatGPT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78" name="Google Shape;178;p26"/>
          <p:cNvSpPr txBox="1"/>
          <p:nvPr/>
        </p:nvSpPr>
        <p:spPr>
          <a:xfrm>
            <a:off x="-4" y="4835696"/>
            <a:ext cx="51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Source: ChatGPT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3" name="Google Shape;183;p27"/>
          <p:cNvGrpSpPr/>
          <p:nvPr/>
        </p:nvGrpSpPr>
        <p:grpSpPr>
          <a:xfrm>
            <a:off x="3300582" y="1102325"/>
            <a:ext cx="5744626" cy="3671250"/>
            <a:chOff x="3397557" y="803450"/>
            <a:chExt cx="5744626" cy="3671250"/>
          </a:xfrm>
        </p:grpSpPr>
        <p:pic>
          <p:nvPicPr>
            <p:cNvPr id="184" name="Google Shape;184;p2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397557" y="803450"/>
              <a:ext cx="5744626" cy="3671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85" name="Google Shape;185;p27"/>
            <p:cNvSpPr/>
            <p:nvPr/>
          </p:nvSpPr>
          <p:spPr>
            <a:xfrm>
              <a:off x="3696400" y="3688525"/>
              <a:ext cx="5190600" cy="133800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86" name="Google Shape;186;p2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Beyond the Pixel</a:t>
            </a:r>
            <a:endParaRPr/>
          </a:p>
        </p:txBody>
      </p:sp>
      <p:sp>
        <p:nvSpPr>
          <p:cNvPr id="187" name="Google Shape;187;p27"/>
          <p:cNvSpPr txBox="1"/>
          <p:nvPr/>
        </p:nvSpPr>
        <p:spPr>
          <a:xfrm>
            <a:off x="311700" y="1311300"/>
            <a:ext cx="3321900" cy="33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Screen readers read the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lang="en" sz="1100"/>
              <a:t> attribute aloud. If missing, it may read the filename </a:t>
            </a:r>
            <a:br>
              <a:rPr lang="en" sz="1100"/>
            </a:br>
            <a:r>
              <a:rPr lang="en" sz="1100"/>
              <a:t>(e.g., "IMG_982.jpg").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The Three Rules of Alt-Text: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Be Descriptive:</a:t>
            </a:r>
            <a:r>
              <a:rPr lang="en" sz="1100"/>
              <a:t> "Golden Retriever puppy" vs. "Dog."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Be Functional:</a:t>
            </a:r>
            <a:r>
              <a:rPr lang="en" sz="1100"/>
              <a:t> If a button is an icon of a trash can, the alt text should be "Delete," not "Garbage bin."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b="1" lang="en" sz="1100"/>
              <a:t>Be Empty if Decorative:</a:t>
            </a:r>
            <a:r>
              <a:rPr lang="en" sz="1100"/>
              <a:t> If the image is just a background flourish, 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alt=""</a:t>
            </a:r>
            <a:r>
              <a:rPr lang="en" sz="1100"/>
              <a:t> so screen readers skip it.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8" name="Google Shape;188;p27"/>
          <p:cNvSpPr txBox="1"/>
          <p:nvPr/>
        </p:nvSpPr>
        <p:spPr>
          <a:xfrm>
            <a:off x="55046" y="4868246"/>
            <a:ext cx="51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Image Source: bbc.com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Alt-Text Test</a:t>
            </a:r>
            <a:endParaRPr/>
          </a:p>
        </p:txBody>
      </p:sp>
      <p:sp>
        <p:nvSpPr>
          <p:cNvPr id="194" name="Google Shape;194;p28"/>
          <p:cNvSpPr txBox="1"/>
          <p:nvPr>
            <p:ph idx="1" type="body"/>
          </p:nvPr>
        </p:nvSpPr>
        <p:spPr>
          <a:xfrm>
            <a:off x="311700" y="1465800"/>
            <a:ext cx="4847400" cy="3103200"/>
          </a:xfrm>
          <a:prstGeom prst="rect">
            <a:avLst/>
          </a:prstGeom>
          <a:solidFill>
            <a:srgbClr val="ADD6A1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of the below alt-text is suitable for this image?</a:t>
            </a:r>
            <a:endParaRPr/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SzPts val="1200"/>
              <a:buAutoNum type="alphaUcParenR"/>
            </a:pPr>
            <a:r>
              <a:rPr lang="en"/>
              <a:t>alt=””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lphaUcParenR"/>
            </a:pPr>
            <a:r>
              <a:rPr lang="en"/>
              <a:t>alt=”image”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AutoNum type="alphaUcParenR"/>
            </a:pPr>
            <a:r>
              <a:rPr lang="en"/>
              <a:t>alt=”Vintage Red sports car parked on a street by the side of trees”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Discuss which is the best option and why?</a:t>
            </a:r>
            <a:endParaRPr/>
          </a:p>
        </p:txBody>
      </p:sp>
      <p:pic>
        <p:nvPicPr>
          <p:cNvPr id="195" name="Google Shape;195;p28"/>
          <p:cNvPicPr preferRelativeResize="0"/>
          <p:nvPr/>
        </p:nvPicPr>
        <p:blipFill rotWithShape="1">
          <a:blip r:embed="rId3">
            <a:alphaModFix/>
          </a:blip>
          <a:srcRect b="0" l="2940" r="0" t="2940"/>
          <a:stretch/>
        </p:blipFill>
        <p:spPr>
          <a:xfrm>
            <a:off x="5716672" y="0"/>
            <a:ext cx="342732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HTML isn’t Enough (ARIA)</a:t>
            </a:r>
            <a:endParaRPr/>
          </a:p>
        </p:txBody>
      </p:sp>
      <p:sp>
        <p:nvSpPr>
          <p:cNvPr id="201" name="Google Shape;201;p2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ARIA - Accessible Rich Internet Applications.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ARIA supplements HTML so that interactions and widgets commonly used in applications can be passed to assistive technologies when there is not otherwise a mechanism.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"Gold Standard":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If a semantic HTML tag exists (like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&lt;nav&gt;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&lt;button&gt;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), use it.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aria-label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Used when there is no visible text.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 "Close" button that is just an "X" icon needs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aria-label="Close"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role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attribute: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Tells the browser what an element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does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if the tag doesn't say it.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&lt;div role="progressbar"&gt;&lt;/div&gt;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ARIA Example</a:t>
            </a:r>
            <a:endParaRPr/>
          </a:p>
        </p:txBody>
      </p:sp>
      <p:sp>
        <p:nvSpPr>
          <p:cNvPr id="207" name="Google Shape;207;p30"/>
          <p:cNvSpPr txBox="1"/>
          <p:nvPr>
            <p:ph idx="1" type="body"/>
          </p:nvPr>
        </p:nvSpPr>
        <p:spPr>
          <a:xfrm>
            <a:off x="311700" y="1229875"/>
            <a:ext cx="6617100" cy="36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Here's the markup for a progress bar widget: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This progress bar is built using a &lt;div&gt;, which has no meaning. We include ARIA roles and properties to add meaning.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/>
              <a:t>In this example, the role="progressbar" attribute informs the browser that this element is actually a JavaScript-powered progress bar widget.</a:t>
            </a:r>
            <a:endParaRPr sz="1200"/>
          </a:p>
        </p:txBody>
      </p:sp>
      <p:pic>
        <p:nvPicPr>
          <p:cNvPr id="208" name="Google Shape;20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250" y="1630898"/>
            <a:ext cx="2914650" cy="177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endParaRPr/>
          </a:p>
        </p:txBody>
      </p:sp>
      <p:sp>
        <p:nvSpPr>
          <p:cNvPr id="214" name="Google Shape;214;p31"/>
          <p:cNvSpPr txBox="1"/>
          <p:nvPr>
            <p:ph idx="1" type="body"/>
          </p:nvPr>
        </p:nvSpPr>
        <p:spPr>
          <a:xfrm>
            <a:off x="311700" y="1229875"/>
            <a:ext cx="7230600" cy="35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57">
                <a:solidFill>
                  <a:srgbClr val="000000"/>
                </a:solidFill>
              </a:rPr>
              <a:t>Fix the broken code</a:t>
            </a:r>
            <a:endParaRPr sz="3857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33">
                <a:solidFill>
                  <a:srgbClr val="000000"/>
                </a:solidFill>
              </a:rPr>
              <a:t>&lt;section&gt;</a:t>
            </a:r>
            <a:endParaRPr sz="4033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33">
                <a:solidFill>
                  <a:srgbClr val="000000"/>
                </a:solidFill>
              </a:rPr>
              <a:t>  &lt;h3&gt;Contact Me&lt;/h3&gt;</a:t>
            </a:r>
            <a:endParaRPr sz="4033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33">
                <a:solidFill>
                  <a:srgbClr val="000000"/>
                </a:solidFill>
              </a:rPr>
              <a:t>  &lt;img src="my-photo.jpg"&gt; &lt;div&gt;</a:t>
            </a:r>
            <a:endParaRPr sz="4033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33">
                <a:solidFill>
                  <a:srgbClr val="000000"/>
                </a:solidFill>
              </a:rPr>
              <a:t>    Name: &lt;input type="text"&gt; &lt;/div&gt;</a:t>
            </a:r>
            <a:endParaRPr sz="4033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33">
                <a:solidFill>
                  <a:srgbClr val="000000"/>
                </a:solidFill>
              </a:rPr>
              <a:t>  &lt;div style="background-color: #eee; color: #ddd;"&gt; </a:t>
            </a:r>
            <a:endParaRPr sz="4033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33">
                <a:solidFill>
                  <a:srgbClr val="000000"/>
                </a:solidFill>
              </a:rPr>
              <a:t>    Submit &lt;/div&gt;</a:t>
            </a:r>
            <a:endParaRPr sz="4033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4033">
                <a:solidFill>
                  <a:srgbClr val="000000"/>
                </a:solidFill>
              </a:rPr>
              <a:t>&lt;/section&gt;</a:t>
            </a:r>
            <a:endParaRPr sz="4033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3753">
                <a:solidFill>
                  <a:srgbClr val="000000"/>
                </a:solidFill>
              </a:rPr>
              <a:t>Link: </a:t>
            </a:r>
            <a:r>
              <a:rPr lang="en" sz="3753" u="sng">
                <a:solidFill>
                  <a:schemeClr val="hlink"/>
                </a:solidFill>
                <a:hlinkClick action="ppaction://hlinksldjump" r:id="rId3"/>
              </a:rPr>
              <a:t>https://codepen.io/magnetik-works/pen/GgqrqOb</a:t>
            </a:r>
            <a:endParaRPr sz="3753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The Skeleton</a:t>
            </a:r>
            <a:endParaRPr/>
          </a:p>
        </p:txBody>
      </p:sp>
      <p:sp>
        <p:nvSpPr>
          <p:cNvPr id="95" name="Google Shape;95;p1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200"/>
              <a:t>Semantic HTML5 vs. The "Div-Soup"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 on Lab</a:t>
            </a:r>
            <a:endParaRPr/>
          </a:p>
        </p:txBody>
      </p:sp>
      <p:sp>
        <p:nvSpPr>
          <p:cNvPr id="220" name="Google Shape;220;p32"/>
          <p:cNvSpPr txBox="1"/>
          <p:nvPr>
            <p:ph idx="1" type="body"/>
          </p:nvPr>
        </p:nvSpPr>
        <p:spPr>
          <a:xfrm>
            <a:off x="311700" y="1229875"/>
            <a:ext cx="66012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Objective: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Update your personal "landing page".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Update your file from Module 1 Lab to: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Refactor Structure: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Wrap the "Hello World" content in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&lt;header&gt;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&lt;main&gt;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tags.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a Section: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Create a "Contact me" section using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&lt;section&gt;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 a Form: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Inside that section, build a form with Name (text), Email (email), and a Message (textarea).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Requirement: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Every input must have a linked label.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Media: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Insert an image with a descriptive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alt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attribute.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AutoNum type="arabicPeriod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Commit &amp; Push: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Push the changes to GitHub.</a:t>
            </a:r>
            <a:endParaRPr sz="16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 Activities</a:t>
            </a:r>
            <a:endParaRPr/>
          </a:p>
        </p:txBody>
      </p:sp>
      <p:sp>
        <p:nvSpPr>
          <p:cNvPr id="226" name="Google Shape;226;p33"/>
          <p:cNvSpPr txBox="1"/>
          <p:nvPr>
            <p:ph idx="1" type="body"/>
          </p:nvPr>
        </p:nvSpPr>
        <p:spPr>
          <a:xfrm>
            <a:off x="311700" y="1229875"/>
            <a:ext cx="5832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Complete the Lab if you have not been able to yet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Enhance the form by adding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en"/>
              <a:t>minlength attribute to the message field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AutoNum type="romanLcPeriod"/>
            </a:pPr>
            <a:r>
              <a:rPr lang="en"/>
              <a:t>A custom placeholder message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Research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R</a:t>
            </a:r>
            <a:r>
              <a:rPr lang="en"/>
              <a:t>esearch more advanced HTML5 validation used in forms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Practice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lphaLcPeriod"/>
            </a:pPr>
            <a:r>
              <a:rPr lang="en"/>
              <a:t>Take a screenshot of any website and draw boxes over it and label which semantic HTML5 tags should be used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32" name="Google Shape;232;p34"/>
          <p:cNvSpPr txBox="1"/>
          <p:nvPr>
            <p:ph idx="1" type="body"/>
          </p:nvPr>
        </p:nvSpPr>
        <p:spPr>
          <a:xfrm>
            <a:off x="358875" y="1111900"/>
            <a:ext cx="4260300" cy="2844000"/>
          </a:xfrm>
          <a:prstGeom prst="rect">
            <a:avLst/>
          </a:prstGeom>
          <a:solidFill>
            <a:srgbClr val="F0F6F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Structure with Purpose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Stop using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&lt;div&gt;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everything. 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&lt;header&gt;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&lt;nav&gt;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&lt;main&gt;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&lt;footer&gt;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give your page a "brain."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Rule: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If a tag exists that describes the content (like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&lt;article&gt;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), use it. It helps SEO and Screen Readers.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Interaction with Clarity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&lt;form&gt;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nothing without a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&lt;label&gt;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Always connect them using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Leverage HTML5 types (email, tel, date) to get free mobile optimization and validation.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2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250"/>
          </a:p>
        </p:txBody>
      </p:sp>
      <p:sp>
        <p:nvSpPr>
          <p:cNvPr id="233" name="Google Shape;233;p34"/>
          <p:cNvSpPr txBox="1"/>
          <p:nvPr>
            <p:ph idx="1" type="body"/>
          </p:nvPr>
        </p:nvSpPr>
        <p:spPr>
          <a:xfrm>
            <a:off x="4789700" y="462100"/>
            <a:ext cx="4260300" cy="3339000"/>
          </a:xfrm>
          <a:prstGeom prst="rect">
            <a:avLst/>
          </a:prstGeom>
          <a:solidFill>
            <a:srgbClr val="F0F6F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The Inclusive Web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Alt-Text: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Describe the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intent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not just the pixels.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ARIA: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 it as a "safety net" when standard HTML tags aren't enough (e.g.,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aria-label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icon buttons).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Tab Test: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If you can’t navigate it with a keyboard, it’s not finished.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4. Professional Workflow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Clean Code: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Indentation isn't just for looks; it prevents nesting errors.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Continuous Integration: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Your code isn't "done" until it is committed and pushed to GitHub.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275"/>
              <a:buNone/>
            </a:pPr>
            <a:r>
              <a:t/>
            </a:r>
            <a:endParaRPr sz="1250"/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sz="125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/>
          <p:nvPr/>
        </p:nvSpPr>
        <p:spPr>
          <a:xfrm>
            <a:off x="8257925" y="100"/>
            <a:ext cx="907200" cy="5143500"/>
          </a:xfrm>
          <a:prstGeom prst="rect">
            <a:avLst/>
          </a:prstGeom>
          <a:solidFill>
            <a:srgbClr val="E86E6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1" name="Google Shape;101;p15"/>
          <p:cNvSpPr/>
          <p:nvPr/>
        </p:nvSpPr>
        <p:spPr>
          <a:xfrm>
            <a:off x="0" y="100"/>
            <a:ext cx="849300" cy="5143500"/>
          </a:xfrm>
          <a:prstGeom prst="rect">
            <a:avLst/>
          </a:prstGeom>
          <a:solidFill>
            <a:srgbClr val="ADD6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675" y="0"/>
            <a:ext cx="77152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55046" y="4868246"/>
            <a:ext cx="51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Source: ChatGPT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748" y="410000"/>
            <a:ext cx="6286249" cy="4190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Div-Soup</a:t>
            </a:r>
            <a:endParaRPr/>
          </a:p>
        </p:txBody>
      </p:sp>
      <p:sp>
        <p:nvSpPr>
          <p:cNvPr id="110" name="Google Shape;110;p16"/>
          <p:cNvSpPr txBox="1"/>
          <p:nvPr>
            <p:ph idx="1" type="body"/>
          </p:nvPr>
        </p:nvSpPr>
        <p:spPr>
          <a:xfrm>
            <a:off x="311700" y="1465800"/>
            <a:ext cx="31173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Div-soup is when too many </a:t>
            </a:r>
            <a:r>
              <a:rPr lang="en" sz="1100">
                <a:solidFill>
                  <a:srgbClr val="000000"/>
                </a:solidFill>
                <a:latin typeface="Roboto Mono"/>
                <a:ea typeface="Roboto Mono"/>
                <a:cs typeface="Roboto Mono"/>
                <a:sym typeface="Roboto Mono"/>
              </a:rPr>
              <a:t>&lt;div&gt;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tags replace meaningful HTML structure, making code harder to understand and manage.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Semantic Elements in HTML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311700" y="1229875"/>
            <a:ext cx="5484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Many web sites contain HTML code like: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&lt;div id="nav"&gt; &lt;div class="header"&gt; &lt;div id="footer"&gt; to indicate navigation, header, and footer.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In HTML5 there are several semantic elements that can be used to define different parts of a web page: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140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More: </a:t>
            </a:r>
            <a:r>
              <a:rPr lang="en" sz="1200" u="sng">
                <a:solidFill>
                  <a:schemeClr val="hlink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https://www.w3schools.com/html/html5_semantic_elements.asp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1500" y="1080725"/>
            <a:ext cx="2590800" cy="272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7"/>
          <p:cNvSpPr txBox="1"/>
          <p:nvPr/>
        </p:nvSpPr>
        <p:spPr>
          <a:xfrm>
            <a:off x="125837" y="4868227"/>
            <a:ext cx="6024300" cy="2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Source: https://www.w3schools.com/html/html5_semantic_elements.asp</a:t>
            </a:r>
            <a:endParaRPr sz="9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Activity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 The Interface</a:t>
            </a:r>
            <a:endParaRPr/>
          </a:p>
        </p:txBody>
      </p:sp>
      <p:sp>
        <p:nvSpPr>
          <p:cNvPr id="129" name="Google Shape;129;p1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Accessible Forms &amp; User Input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 Structure &amp; Labels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311700" y="1229875"/>
            <a:ext cx="4139700" cy="294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&lt;form&gt;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tag is a wrapper that collects data.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Attributes: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action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Where the data goes (the URL).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method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How it gets there (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searching,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POST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sensitive data like passwords).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More Details: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https://www.w3schools.com/html/html_forms.asp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973600"/>
            <a:ext cx="4387800" cy="236411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0"/>
          <p:cNvSpPr txBox="1"/>
          <p:nvPr/>
        </p:nvSpPr>
        <p:spPr>
          <a:xfrm>
            <a:off x="55046" y="4868246"/>
            <a:ext cx="51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ource: w3schoools.com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19474" y="0"/>
            <a:ext cx="6124525" cy="4217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/>
          <p:nvPr>
            <p:ph type="title"/>
          </p:nvPr>
        </p:nvSpPr>
        <p:spPr>
          <a:xfrm>
            <a:off x="382500" y="425725"/>
            <a:ext cx="2566800" cy="11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 Controls and Labels</a:t>
            </a:r>
            <a:endParaRPr/>
          </a:p>
        </p:txBody>
      </p:sp>
      <p:sp>
        <p:nvSpPr>
          <p:cNvPr id="144" name="Google Shape;144;p21"/>
          <p:cNvSpPr txBox="1"/>
          <p:nvPr>
            <p:ph idx="1" type="body"/>
          </p:nvPr>
        </p:nvSpPr>
        <p:spPr>
          <a:xfrm>
            <a:off x="311700" y="1696463"/>
            <a:ext cx="2637600" cy="247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 control is what we interact with, eg; input, textarea, button etc.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Every input must have a label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Screen readers won’t have any idea what an &lt;input&gt; is, its just a white box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the for attribute to link to the id attribute of the input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 txBox="1"/>
          <p:nvPr/>
        </p:nvSpPr>
        <p:spPr>
          <a:xfrm>
            <a:off x="55046" y="4868246"/>
            <a:ext cx="51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lang="en" sz="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ource: midhunhk.com</a:t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